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16"/>
  </p:notesMasterIdLst>
  <p:sldIdLst>
    <p:sldId id="276" r:id="rId3"/>
    <p:sldId id="278" r:id="rId4"/>
    <p:sldId id="279" r:id="rId5"/>
    <p:sldId id="281" r:id="rId6"/>
    <p:sldId id="282" r:id="rId7"/>
    <p:sldId id="284" r:id="rId8"/>
    <p:sldId id="296" r:id="rId9"/>
    <p:sldId id="297" r:id="rId10"/>
    <p:sldId id="301" r:id="rId11"/>
    <p:sldId id="300" r:id="rId12"/>
    <p:sldId id="298" r:id="rId13"/>
    <p:sldId id="299" r:id="rId14"/>
    <p:sldId id="26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7912" autoAdjust="0"/>
  </p:normalViewPr>
  <p:slideViewPr>
    <p:cSldViewPr snapToGrid="0" showGuides="1">
      <p:cViewPr varScale="1">
        <p:scale>
          <a:sx n="111" d="100"/>
          <a:sy n="111" d="100"/>
        </p:scale>
        <p:origin x="504" y="0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03582E-096C-4FFC-883F-0BEB05235C30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de-DE"/>
        </a:p>
      </dgm:t>
    </dgm:pt>
    <dgm:pt modelId="{2DE67008-F3B4-43CF-A704-14DC71AEA8C4}">
      <dgm:prSet phldrT="[Text]"/>
      <dgm:spPr/>
      <dgm:t>
        <a:bodyPr/>
        <a:lstStyle/>
        <a:p>
          <a:r>
            <a:rPr lang="de-DE" dirty="0"/>
            <a:t>Zielsetzung</a:t>
          </a:r>
        </a:p>
      </dgm:t>
    </dgm:pt>
    <dgm:pt modelId="{DE20234A-0511-4635-9491-5758EBA37410}" type="parTrans" cxnId="{4C3EC967-A924-4A37-8B31-B8765A3EEBA7}">
      <dgm:prSet/>
      <dgm:spPr/>
      <dgm:t>
        <a:bodyPr/>
        <a:lstStyle/>
        <a:p>
          <a:endParaRPr lang="de-DE"/>
        </a:p>
      </dgm:t>
    </dgm:pt>
    <dgm:pt modelId="{CF8688B6-0659-42FB-BCEC-68B68798837E}" type="sibTrans" cxnId="{4C3EC967-A924-4A37-8B31-B8765A3EEBA7}">
      <dgm:prSet/>
      <dgm:spPr/>
      <dgm:t>
        <a:bodyPr/>
        <a:lstStyle/>
        <a:p>
          <a:endParaRPr lang="de-DE"/>
        </a:p>
      </dgm:t>
    </dgm:pt>
    <dgm:pt modelId="{EA2DE885-61F6-41A5-A989-69D43DBE20A1}">
      <dgm:prSet phldrT="[Text]"/>
      <dgm:spPr/>
      <dgm:t>
        <a:bodyPr/>
        <a:lstStyle/>
        <a:p>
          <a:r>
            <a:rPr lang="de-DE" dirty="0"/>
            <a:t>Modellbeschreibung</a:t>
          </a:r>
        </a:p>
      </dgm:t>
    </dgm:pt>
    <dgm:pt modelId="{00C26120-4783-4087-B9A4-EE707B6B433B}" type="parTrans" cxnId="{0EA983C8-418B-4405-8C41-3565F4FAC5C7}">
      <dgm:prSet/>
      <dgm:spPr/>
      <dgm:t>
        <a:bodyPr/>
        <a:lstStyle/>
        <a:p>
          <a:endParaRPr lang="de-DE"/>
        </a:p>
      </dgm:t>
    </dgm:pt>
    <dgm:pt modelId="{8FBD7781-0E38-46E2-9A6D-B50739FB7867}" type="sibTrans" cxnId="{0EA983C8-418B-4405-8C41-3565F4FAC5C7}">
      <dgm:prSet/>
      <dgm:spPr/>
      <dgm:t>
        <a:bodyPr/>
        <a:lstStyle/>
        <a:p>
          <a:endParaRPr lang="de-DE"/>
        </a:p>
      </dgm:t>
    </dgm:pt>
    <dgm:pt modelId="{527A6428-FE8E-44EF-AFA4-1DCE7A40E9F7}">
      <dgm:prSet phldrT="[Text]"/>
      <dgm:spPr/>
      <dgm:t>
        <a:bodyPr/>
        <a:lstStyle/>
        <a:p>
          <a:r>
            <a:rPr lang="de-DE" dirty="0"/>
            <a:t>Problem und Domain </a:t>
          </a:r>
          <a:r>
            <a:rPr lang="de-DE" dirty="0" err="1"/>
            <a:t>file</a:t>
          </a:r>
          <a:r>
            <a:rPr lang="de-DE" dirty="0"/>
            <a:t> </a:t>
          </a:r>
        </a:p>
      </dgm:t>
    </dgm:pt>
    <dgm:pt modelId="{8371819E-70D4-4930-9D6E-47D55CF29D36}" type="parTrans" cxnId="{53857029-F65D-4092-A193-C4784F464FFA}">
      <dgm:prSet/>
      <dgm:spPr/>
      <dgm:t>
        <a:bodyPr/>
        <a:lstStyle/>
        <a:p>
          <a:endParaRPr lang="de-DE"/>
        </a:p>
      </dgm:t>
    </dgm:pt>
    <dgm:pt modelId="{6C063B5B-2D55-47E7-AAA5-829212A5637A}" type="sibTrans" cxnId="{53857029-F65D-4092-A193-C4784F464FFA}">
      <dgm:prSet/>
      <dgm:spPr/>
      <dgm:t>
        <a:bodyPr/>
        <a:lstStyle/>
        <a:p>
          <a:endParaRPr lang="de-DE"/>
        </a:p>
      </dgm:t>
    </dgm:pt>
    <dgm:pt modelId="{D0D7AE90-730D-4373-B0DB-4B89D43A2CF6}">
      <dgm:prSet/>
      <dgm:spPr/>
      <dgm:t>
        <a:bodyPr/>
        <a:lstStyle/>
        <a:p>
          <a:r>
            <a:rPr lang="de-DE" dirty="0"/>
            <a:t>Gesamtsystem</a:t>
          </a:r>
        </a:p>
      </dgm:t>
    </dgm:pt>
    <dgm:pt modelId="{70FCA50E-1FF1-466B-B746-1FF3AD8CDF51}" type="parTrans" cxnId="{4C53889B-B523-4A7C-BC92-07C6A2F744E3}">
      <dgm:prSet/>
      <dgm:spPr/>
      <dgm:t>
        <a:bodyPr/>
        <a:lstStyle/>
        <a:p>
          <a:endParaRPr lang="de-DE"/>
        </a:p>
      </dgm:t>
    </dgm:pt>
    <dgm:pt modelId="{C59D0722-99D9-4761-B264-ED5B8E27F6F0}" type="sibTrans" cxnId="{4C53889B-B523-4A7C-BC92-07C6A2F744E3}">
      <dgm:prSet/>
      <dgm:spPr/>
      <dgm:t>
        <a:bodyPr/>
        <a:lstStyle/>
        <a:p>
          <a:endParaRPr lang="de-DE"/>
        </a:p>
      </dgm:t>
    </dgm:pt>
    <dgm:pt modelId="{477FD063-3B5A-4F06-97AD-AA0040931D9C}">
      <dgm:prSet/>
      <dgm:spPr/>
      <dgm:t>
        <a:bodyPr/>
        <a:lstStyle/>
        <a:p>
          <a:r>
            <a:rPr lang="de-DE" dirty="0"/>
            <a:t>Ergebnisvorstellung</a:t>
          </a:r>
        </a:p>
      </dgm:t>
    </dgm:pt>
    <dgm:pt modelId="{FDBE35D6-DAC1-4C9D-B70E-1230C0A7A7CB}" type="parTrans" cxnId="{C2D8A712-C806-473F-BC12-9760167700C1}">
      <dgm:prSet/>
      <dgm:spPr/>
      <dgm:t>
        <a:bodyPr/>
        <a:lstStyle/>
        <a:p>
          <a:endParaRPr lang="de-DE"/>
        </a:p>
      </dgm:t>
    </dgm:pt>
    <dgm:pt modelId="{DCD54740-5D18-45E8-B0ED-D39E2412216A}" type="sibTrans" cxnId="{C2D8A712-C806-473F-BC12-9760167700C1}">
      <dgm:prSet/>
      <dgm:spPr/>
      <dgm:t>
        <a:bodyPr/>
        <a:lstStyle/>
        <a:p>
          <a:endParaRPr lang="de-DE"/>
        </a:p>
      </dgm:t>
    </dgm:pt>
    <dgm:pt modelId="{4C5E120E-E5C4-4B0E-91ED-F27F0C523C83}">
      <dgm:prSet/>
      <dgm:spPr/>
      <dgm:t>
        <a:bodyPr/>
        <a:lstStyle/>
        <a:p>
          <a:r>
            <a:rPr lang="de-DE" dirty="0"/>
            <a:t>Fazit und Ausblick </a:t>
          </a:r>
        </a:p>
      </dgm:t>
    </dgm:pt>
    <dgm:pt modelId="{E87D5AAA-1264-4B3C-9E0B-AD24741B0ABF}" type="parTrans" cxnId="{5859C24B-7F6A-48FB-AFC5-FB8E7205D474}">
      <dgm:prSet/>
      <dgm:spPr/>
      <dgm:t>
        <a:bodyPr/>
        <a:lstStyle/>
        <a:p>
          <a:endParaRPr lang="de-DE"/>
        </a:p>
      </dgm:t>
    </dgm:pt>
    <dgm:pt modelId="{AC2362F1-99E3-48A3-AD27-086E19634A84}" type="sibTrans" cxnId="{5859C24B-7F6A-48FB-AFC5-FB8E7205D474}">
      <dgm:prSet/>
      <dgm:spPr/>
      <dgm:t>
        <a:bodyPr/>
        <a:lstStyle/>
        <a:p>
          <a:endParaRPr lang="de-DE"/>
        </a:p>
      </dgm:t>
    </dgm:pt>
    <dgm:pt modelId="{C11B9E6C-0B6C-4760-97D9-C8F7D2B5473B}" type="pres">
      <dgm:prSet presAssocID="{BE03582E-096C-4FFC-883F-0BEB05235C30}" presName="Name0" presStyleCnt="0">
        <dgm:presLayoutVars>
          <dgm:chMax val="7"/>
          <dgm:chPref val="7"/>
          <dgm:dir/>
        </dgm:presLayoutVars>
      </dgm:prSet>
      <dgm:spPr/>
    </dgm:pt>
    <dgm:pt modelId="{97466E19-2044-45B4-AFBB-122136AA3E03}" type="pres">
      <dgm:prSet presAssocID="{BE03582E-096C-4FFC-883F-0BEB05235C30}" presName="Name1" presStyleCnt="0"/>
      <dgm:spPr/>
    </dgm:pt>
    <dgm:pt modelId="{7AC2C157-CCB1-4EF0-8F0C-D810AD2870A9}" type="pres">
      <dgm:prSet presAssocID="{BE03582E-096C-4FFC-883F-0BEB05235C30}" presName="cycle" presStyleCnt="0"/>
      <dgm:spPr/>
    </dgm:pt>
    <dgm:pt modelId="{41BB041B-82D1-460B-9819-643DF9F123CC}" type="pres">
      <dgm:prSet presAssocID="{BE03582E-096C-4FFC-883F-0BEB05235C30}" presName="srcNode" presStyleLbl="node1" presStyleIdx="0" presStyleCnt="6"/>
      <dgm:spPr/>
    </dgm:pt>
    <dgm:pt modelId="{FD17333A-7739-4E79-98CF-6633C8F033E5}" type="pres">
      <dgm:prSet presAssocID="{BE03582E-096C-4FFC-883F-0BEB05235C30}" presName="conn" presStyleLbl="parChTrans1D2" presStyleIdx="0" presStyleCnt="1"/>
      <dgm:spPr/>
    </dgm:pt>
    <dgm:pt modelId="{2DC8BBFF-FDBB-42C1-939C-3AF2B6768255}" type="pres">
      <dgm:prSet presAssocID="{BE03582E-096C-4FFC-883F-0BEB05235C30}" presName="extraNode" presStyleLbl="node1" presStyleIdx="0" presStyleCnt="6"/>
      <dgm:spPr/>
    </dgm:pt>
    <dgm:pt modelId="{67E8B4E8-8E9F-4304-9AE8-803CF64FF265}" type="pres">
      <dgm:prSet presAssocID="{BE03582E-096C-4FFC-883F-0BEB05235C30}" presName="dstNode" presStyleLbl="node1" presStyleIdx="0" presStyleCnt="6"/>
      <dgm:spPr/>
    </dgm:pt>
    <dgm:pt modelId="{5AE0BB1C-FFBE-435B-8493-C293CEFF6989}" type="pres">
      <dgm:prSet presAssocID="{2DE67008-F3B4-43CF-A704-14DC71AEA8C4}" presName="text_1" presStyleLbl="node1" presStyleIdx="0" presStyleCnt="6">
        <dgm:presLayoutVars>
          <dgm:bulletEnabled val="1"/>
        </dgm:presLayoutVars>
      </dgm:prSet>
      <dgm:spPr/>
    </dgm:pt>
    <dgm:pt modelId="{ED556AC1-2230-40F8-946B-E034EC6CA01F}" type="pres">
      <dgm:prSet presAssocID="{2DE67008-F3B4-43CF-A704-14DC71AEA8C4}" presName="accent_1" presStyleCnt="0"/>
      <dgm:spPr/>
    </dgm:pt>
    <dgm:pt modelId="{F05F83E6-9D8B-46E3-98CE-0FEA7E6174DB}" type="pres">
      <dgm:prSet presAssocID="{2DE67008-F3B4-43CF-A704-14DC71AEA8C4}" presName="accentRepeatNode" presStyleLbl="solidFgAcc1" presStyleIdx="0" presStyleCnt="6"/>
      <dgm:spPr/>
    </dgm:pt>
    <dgm:pt modelId="{236E3E74-9CE5-4C29-AD42-5AE2ABBAD0CC}" type="pres">
      <dgm:prSet presAssocID="{EA2DE885-61F6-41A5-A989-69D43DBE20A1}" presName="text_2" presStyleLbl="node1" presStyleIdx="1" presStyleCnt="6">
        <dgm:presLayoutVars>
          <dgm:bulletEnabled val="1"/>
        </dgm:presLayoutVars>
      </dgm:prSet>
      <dgm:spPr/>
    </dgm:pt>
    <dgm:pt modelId="{DF3BD46F-B7C1-44E5-9154-7C52B34B1C9F}" type="pres">
      <dgm:prSet presAssocID="{EA2DE885-61F6-41A5-A989-69D43DBE20A1}" presName="accent_2" presStyleCnt="0"/>
      <dgm:spPr/>
    </dgm:pt>
    <dgm:pt modelId="{E5695A22-ADF2-41E8-810B-DB24AE4373AD}" type="pres">
      <dgm:prSet presAssocID="{EA2DE885-61F6-41A5-A989-69D43DBE20A1}" presName="accentRepeatNode" presStyleLbl="solidFgAcc1" presStyleIdx="1" presStyleCnt="6"/>
      <dgm:spPr/>
    </dgm:pt>
    <dgm:pt modelId="{73F93035-5F3C-4096-BBF8-8886258ADE70}" type="pres">
      <dgm:prSet presAssocID="{527A6428-FE8E-44EF-AFA4-1DCE7A40E9F7}" presName="text_3" presStyleLbl="node1" presStyleIdx="2" presStyleCnt="6">
        <dgm:presLayoutVars>
          <dgm:bulletEnabled val="1"/>
        </dgm:presLayoutVars>
      </dgm:prSet>
      <dgm:spPr/>
    </dgm:pt>
    <dgm:pt modelId="{9EC90B92-43EE-4107-8871-51941F39EFA0}" type="pres">
      <dgm:prSet presAssocID="{527A6428-FE8E-44EF-AFA4-1DCE7A40E9F7}" presName="accent_3" presStyleCnt="0"/>
      <dgm:spPr/>
    </dgm:pt>
    <dgm:pt modelId="{C8666AA5-0895-4057-90CB-69CB2E0B2BE2}" type="pres">
      <dgm:prSet presAssocID="{527A6428-FE8E-44EF-AFA4-1DCE7A40E9F7}" presName="accentRepeatNode" presStyleLbl="solidFgAcc1" presStyleIdx="2" presStyleCnt="6"/>
      <dgm:spPr/>
    </dgm:pt>
    <dgm:pt modelId="{A9890F5E-C1C4-48AB-B604-DAB3278D07D6}" type="pres">
      <dgm:prSet presAssocID="{D0D7AE90-730D-4373-B0DB-4B89D43A2CF6}" presName="text_4" presStyleLbl="node1" presStyleIdx="3" presStyleCnt="6">
        <dgm:presLayoutVars>
          <dgm:bulletEnabled val="1"/>
        </dgm:presLayoutVars>
      </dgm:prSet>
      <dgm:spPr/>
    </dgm:pt>
    <dgm:pt modelId="{94799A44-1305-4C17-84C0-518283A19128}" type="pres">
      <dgm:prSet presAssocID="{D0D7AE90-730D-4373-B0DB-4B89D43A2CF6}" presName="accent_4" presStyleCnt="0"/>
      <dgm:spPr/>
    </dgm:pt>
    <dgm:pt modelId="{348DD0E0-CDCC-45C3-B109-53D1229BAE40}" type="pres">
      <dgm:prSet presAssocID="{D0D7AE90-730D-4373-B0DB-4B89D43A2CF6}" presName="accentRepeatNode" presStyleLbl="solidFgAcc1" presStyleIdx="3" presStyleCnt="6"/>
      <dgm:spPr/>
    </dgm:pt>
    <dgm:pt modelId="{414222C7-8920-4824-90E3-00563EAC46A2}" type="pres">
      <dgm:prSet presAssocID="{477FD063-3B5A-4F06-97AD-AA0040931D9C}" presName="text_5" presStyleLbl="node1" presStyleIdx="4" presStyleCnt="6">
        <dgm:presLayoutVars>
          <dgm:bulletEnabled val="1"/>
        </dgm:presLayoutVars>
      </dgm:prSet>
      <dgm:spPr/>
    </dgm:pt>
    <dgm:pt modelId="{085AEB4E-F5F4-4C33-8F6E-A8E2293080ED}" type="pres">
      <dgm:prSet presAssocID="{477FD063-3B5A-4F06-97AD-AA0040931D9C}" presName="accent_5" presStyleCnt="0"/>
      <dgm:spPr/>
    </dgm:pt>
    <dgm:pt modelId="{754DEDFA-9776-4ACE-B43A-41A3E5B0ADB4}" type="pres">
      <dgm:prSet presAssocID="{477FD063-3B5A-4F06-97AD-AA0040931D9C}" presName="accentRepeatNode" presStyleLbl="solidFgAcc1" presStyleIdx="4" presStyleCnt="6"/>
      <dgm:spPr/>
    </dgm:pt>
    <dgm:pt modelId="{3CD9A349-8BD4-416E-9F7A-681D9C427450}" type="pres">
      <dgm:prSet presAssocID="{4C5E120E-E5C4-4B0E-91ED-F27F0C523C83}" presName="text_6" presStyleLbl="node1" presStyleIdx="5" presStyleCnt="6">
        <dgm:presLayoutVars>
          <dgm:bulletEnabled val="1"/>
        </dgm:presLayoutVars>
      </dgm:prSet>
      <dgm:spPr/>
    </dgm:pt>
    <dgm:pt modelId="{9BF22A3F-CDD4-4849-8098-8EE75EFD1CA2}" type="pres">
      <dgm:prSet presAssocID="{4C5E120E-E5C4-4B0E-91ED-F27F0C523C83}" presName="accent_6" presStyleCnt="0"/>
      <dgm:spPr/>
    </dgm:pt>
    <dgm:pt modelId="{D86FC900-3454-4CAA-862F-44ECB3E5EA4B}" type="pres">
      <dgm:prSet presAssocID="{4C5E120E-E5C4-4B0E-91ED-F27F0C523C83}" presName="accentRepeatNode" presStyleLbl="solidFgAcc1" presStyleIdx="5" presStyleCnt="6"/>
      <dgm:spPr/>
    </dgm:pt>
  </dgm:ptLst>
  <dgm:cxnLst>
    <dgm:cxn modelId="{C2D8A712-C806-473F-BC12-9760167700C1}" srcId="{BE03582E-096C-4FFC-883F-0BEB05235C30}" destId="{477FD063-3B5A-4F06-97AD-AA0040931D9C}" srcOrd="4" destOrd="0" parTransId="{FDBE35D6-DAC1-4C9D-B70E-1230C0A7A7CB}" sibTransId="{DCD54740-5D18-45E8-B0ED-D39E2412216A}"/>
    <dgm:cxn modelId="{53857029-F65D-4092-A193-C4784F464FFA}" srcId="{BE03582E-096C-4FFC-883F-0BEB05235C30}" destId="{527A6428-FE8E-44EF-AFA4-1DCE7A40E9F7}" srcOrd="2" destOrd="0" parTransId="{8371819E-70D4-4930-9D6E-47D55CF29D36}" sibTransId="{6C063B5B-2D55-47E7-AAA5-829212A5637A}"/>
    <dgm:cxn modelId="{5859C24B-7F6A-48FB-AFC5-FB8E7205D474}" srcId="{BE03582E-096C-4FFC-883F-0BEB05235C30}" destId="{4C5E120E-E5C4-4B0E-91ED-F27F0C523C83}" srcOrd="5" destOrd="0" parTransId="{E87D5AAA-1264-4B3C-9E0B-AD24741B0ABF}" sibTransId="{AC2362F1-99E3-48A3-AD27-086E19634A84}"/>
    <dgm:cxn modelId="{24D5AA50-8D6F-411A-A2C0-0856BD04F12D}" type="presOf" srcId="{D0D7AE90-730D-4373-B0DB-4B89D43A2CF6}" destId="{A9890F5E-C1C4-48AB-B604-DAB3278D07D6}" srcOrd="0" destOrd="0" presId="urn:microsoft.com/office/officeart/2008/layout/VerticalCurvedList"/>
    <dgm:cxn modelId="{E15E765D-70C1-4193-9BD9-CF848F822C79}" type="presOf" srcId="{527A6428-FE8E-44EF-AFA4-1DCE7A40E9F7}" destId="{73F93035-5F3C-4096-BBF8-8886258ADE70}" srcOrd="0" destOrd="0" presId="urn:microsoft.com/office/officeart/2008/layout/VerticalCurvedList"/>
    <dgm:cxn modelId="{8159F164-6FD8-42F8-96CE-E48D63F85EB8}" type="presOf" srcId="{BE03582E-096C-4FFC-883F-0BEB05235C30}" destId="{C11B9E6C-0B6C-4760-97D9-C8F7D2B5473B}" srcOrd="0" destOrd="0" presId="urn:microsoft.com/office/officeart/2008/layout/VerticalCurvedList"/>
    <dgm:cxn modelId="{4C3EC967-A924-4A37-8B31-B8765A3EEBA7}" srcId="{BE03582E-096C-4FFC-883F-0BEB05235C30}" destId="{2DE67008-F3B4-43CF-A704-14DC71AEA8C4}" srcOrd="0" destOrd="0" parTransId="{DE20234A-0511-4635-9491-5758EBA37410}" sibTransId="{CF8688B6-0659-42FB-BCEC-68B68798837E}"/>
    <dgm:cxn modelId="{6ABEB677-EB66-49F6-9CB0-50A840B6B2B2}" type="presOf" srcId="{CF8688B6-0659-42FB-BCEC-68B68798837E}" destId="{FD17333A-7739-4E79-98CF-6633C8F033E5}" srcOrd="0" destOrd="0" presId="urn:microsoft.com/office/officeart/2008/layout/VerticalCurvedList"/>
    <dgm:cxn modelId="{097E9590-DA3F-4C6A-B2D8-A080F2444A28}" type="presOf" srcId="{477FD063-3B5A-4F06-97AD-AA0040931D9C}" destId="{414222C7-8920-4824-90E3-00563EAC46A2}" srcOrd="0" destOrd="0" presId="urn:microsoft.com/office/officeart/2008/layout/VerticalCurvedList"/>
    <dgm:cxn modelId="{4C53889B-B523-4A7C-BC92-07C6A2F744E3}" srcId="{BE03582E-096C-4FFC-883F-0BEB05235C30}" destId="{D0D7AE90-730D-4373-B0DB-4B89D43A2CF6}" srcOrd="3" destOrd="0" parTransId="{70FCA50E-1FF1-466B-B746-1FF3AD8CDF51}" sibTransId="{C59D0722-99D9-4761-B264-ED5B8E27F6F0}"/>
    <dgm:cxn modelId="{90E9E5A1-33CF-405D-B235-9D09EA81B54A}" type="presOf" srcId="{2DE67008-F3B4-43CF-A704-14DC71AEA8C4}" destId="{5AE0BB1C-FFBE-435B-8493-C293CEFF6989}" srcOrd="0" destOrd="0" presId="urn:microsoft.com/office/officeart/2008/layout/VerticalCurvedList"/>
    <dgm:cxn modelId="{0EA983C8-418B-4405-8C41-3565F4FAC5C7}" srcId="{BE03582E-096C-4FFC-883F-0BEB05235C30}" destId="{EA2DE885-61F6-41A5-A989-69D43DBE20A1}" srcOrd="1" destOrd="0" parTransId="{00C26120-4783-4087-B9A4-EE707B6B433B}" sibTransId="{8FBD7781-0E38-46E2-9A6D-B50739FB7867}"/>
    <dgm:cxn modelId="{16968FEE-C580-42FC-B75D-527B0CAEA0C5}" type="presOf" srcId="{4C5E120E-E5C4-4B0E-91ED-F27F0C523C83}" destId="{3CD9A349-8BD4-416E-9F7A-681D9C427450}" srcOrd="0" destOrd="0" presId="urn:microsoft.com/office/officeart/2008/layout/VerticalCurvedList"/>
    <dgm:cxn modelId="{AB886DFA-24F0-4EC3-878D-349EBDF97C6A}" type="presOf" srcId="{EA2DE885-61F6-41A5-A989-69D43DBE20A1}" destId="{236E3E74-9CE5-4C29-AD42-5AE2ABBAD0CC}" srcOrd="0" destOrd="0" presId="urn:microsoft.com/office/officeart/2008/layout/VerticalCurvedList"/>
    <dgm:cxn modelId="{4FCDB0AB-38E1-46EC-982D-7E2301064764}" type="presParOf" srcId="{C11B9E6C-0B6C-4760-97D9-C8F7D2B5473B}" destId="{97466E19-2044-45B4-AFBB-122136AA3E03}" srcOrd="0" destOrd="0" presId="urn:microsoft.com/office/officeart/2008/layout/VerticalCurvedList"/>
    <dgm:cxn modelId="{84E67E5F-13EB-4B8E-B4B6-10D92B421CCC}" type="presParOf" srcId="{97466E19-2044-45B4-AFBB-122136AA3E03}" destId="{7AC2C157-CCB1-4EF0-8F0C-D810AD2870A9}" srcOrd="0" destOrd="0" presId="urn:microsoft.com/office/officeart/2008/layout/VerticalCurvedList"/>
    <dgm:cxn modelId="{66BF48D7-F4C7-4736-A7D9-6F4784CB5D04}" type="presParOf" srcId="{7AC2C157-CCB1-4EF0-8F0C-D810AD2870A9}" destId="{41BB041B-82D1-460B-9819-643DF9F123CC}" srcOrd="0" destOrd="0" presId="urn:microsoft.com/office/officeart/2008/layout/VerticalCurvedList"/>
    <dgm:cxn modelId="{05FECBA4-1459-4723-89A3-A23B0F5B43BF}" type="presParOf" srcId="{7AC2C157-CCB1-4EF0-8F0C-D810AD2870A9}" destId="{FD17333A-7739-4E79-98CF-6633C8F033E5}" srcOrd="1" destOrd="0" presId="urn:microsoft.com/office/officeart/2008/layout/VerticalCurvedList"/>
    <dgm:cxn modelId="{D1075C53-6134-4F7E-B953-8E120721D907}" type="presParOf" srcId="{7AC2C157-CCB1-4EF0-8F0C-D810AD2870A9}" destId="{2DC8BBFF-FDBB-42C1-939C-3AF2B6768255}" srcOrd="2" destOrd="0" presId="urn:microsoft.com/office/officeart/2008/layout/VerticalCurvedList"/>
    <dgm:cxn modelId="{8954D845-D439-431F-8DFC-3DB8869CAFB1}" type="presParOf" srcId="{7AC2C157-CCB1-4EF0-8F0C-D810AD2870A9}" destId="{67E8B4E8-8E9F-4304-9AE8-803CF64FF265}" srcOrd="3" destOrd="0" presId="urn:microsoft.com/office/officeart/2008/layout/VerticalCurvedList"/>
    <dgm:cxn modelId="{0CFAA1A1-BF04-4F52-BD30-05EF1B91BFE6}" type="presParOf" srcId="{97466E19-2044-45B4-AFBB-122136AA3E03}" destId="{5AE0BB1C-FFBE-435B-8493-C293CEFF6989}" srcOrd="1" destOrd="0" presId="urn:microsoft.com/office/officeart/2008/layout/VerticalCurvedList"/>
    <dgm:cxn modelId="{B8DAD5B4-E676-49B3-915B-8D3C9D368EB6}" type="presParOf" srcId="{97466E19-2044-45B4-AFBB-122136AA3E03}" destId="{ED556AC1-2230-40F8-946B-E034EC6CA01F}" srcOrd="2" destOrd="0" presId="urn:microsoft.com/office/officeart/2008/layout/VerticalCurvedList"/>
    <dgm:cxn modelId="{14C606BE-C1F9-4DA9-BC26-D305180D0B2A}" type="presParOf" srcId="{ED556AC1-2230-40F8-946B-E034EC6CA01F}" destId="{F05F83E6-9D8B-46E3-98CE-0FEA7E6174DB}" srcOrd="0" destOrd="0" presId="urn:microsoft.com/office/officeart/2008/layout/VerticalCurvedList"/>
    <dgm:cxn modelId="{BDD6730D-E6AF-449F-837D-0E2DAB86D1BA}" type="presParOf" srcId="{97466E19-2044-45B4-AFBB-122136AA3E03}" destId="{236E3E74-9CE5-4C29-AD42-5AE2ABBAD0CC}" srcOrd="3" destOrd="0" presId="urn:microsoft.com/office/officeart/2008/layout/VerticalCurvedList"/>
    <dgm:cxn modelId="{AE70326F-C62A-44F7-8D92-279BD1C1D891}" type="presParOf" srcId="{97466E19-2044-45B4-AFBB-122136AA3E03}" destId="{DF3BD46F-B7C1-44E5-9154-7C52B34B1C9F}" srcOrd="4" destOrd="0" presId="urn:microsoft.com/office/officeart/2008/layout/VerticalCurvedList"/>
    <dgm:cxn modelId="{9AFC96CB-81C2-449D-92ED-515F26B676F5}" type="presParOf" srcId="{DF3BD46F-B7C1-44E5-9154-7C52B34B1C9F}" destId="{E5695A22-ADF2-41E8-810B-DB24AE4373AD}" srcOrd="0" destOrd="0" presId="urn:microsoft.com/office/officeart/2008/layout/VerticalCurvedList"/>
    <dgm:cxn modelId="{1707750E-621D-491A-8D16-6BC428CA5D83}" type="presParOf" srcId="{97466E19-2044-45B4-AFBB-122136AA3E03}" destId="{73F93035-5F3C-4096-BBF8-8886258ADE70}" srcOrd="5" destOrd="0" presId="urn:microsoft.com/office/officeart/2008/layout/VerticalCurvedList"/>
    <dgm:cxn modelId="{5711E738-232A-4C6F-B3E8-937A2B8F4384}" type="presParOf" srcId="{97466E19-2044-45B4-AFBB-122136AA3E03}" destId="{9EC90B92-43EE-4107-8871-51941F39EFA0}" srcOrd="6" destOrd="0" presId="urn:microsoft.com/office/officeart/2008/layout/VerticalCurvedList"/>
    <dgm:cxn modelId="{5CEF0DBF-AFF8-4692-8418-B78723F2451D}" type="presParOf" srcId="{9EC90B92-43EE-4107-8871-51941F39EFA0}" destId="{C8666AA5-0895-4057-90CB-69CB2E0B2BE2}" srcOrd="0" destOrd="0" presId="urn:microsoft.com/office/officeart/2008/layout/VerticalCurvedList"/>
    <dgm:cxn modelId="{803EF02D-E9BE-4392-8901-7EBBDE180F52}" type="presParOf" srcId="{97466E19-2044-45B4-AFBB-122136AA3E03}" destId="{A9890F5E-C1C4-48AB-B604-DAB3278D07D6}" srcOrd="7" destOrd="0" presId="urn:microsoft.com/office/officeart/2008/layout/VerticalCurvedList"/>
    <dgm:cxn modelId="{B85BEF78-3CD7-4425-814B-5A54AA3519FA}" type="presParOf" srcId="{97466E19-2044-45B4-AFBB-122136AA3E03}" destId="{94799A44-1305-4C17-84C0-518283A19128}" srcOrd="8" destOrd="0" presId="urn:microsoft.com/office/officeart/2008/layout/VerticalCurvedList"/>
    <dgm:cxn modelId="{A3D2EB9C-F573-4EAC-953D-1617F2151A1D}" type="presParOf" srcId="{94799A44-1305-4C17-84C0-518283A19128}" destId="{348DD0E0-CDCC-45C3-B109-53D1229BAE40}" srcOrd="0" destOrd="0" presId="urn:microsoft.com/office/officeart/2008/layout/VerticalCurvedList"/>
    <dgm:cxn modelId="{658085F7-EF68-41AA-8D88-95C15F703E77}" type="presParOf" srcId="{97466E19-2044-45B4-AFBB-122136AA3E03}" destId="{414222C7-8920-4824-90E3-00563EAC46A2}" srcOrd="9" destOrd="0" presId="urn:microsoft.com/office/officeart/2008/layout/VerticalCurvedList"/>
    <dgm:cxn modelId="{A70392B3-1D4B-4EF9-B131-5B9E770D508B}" type="presParOf" srcId="{97466E19-2044-45B4-AFBB-122136AA3E03}" destId="{085AEB4E-F5F4-4C33-8F6E-A8E2293080ED}" srcOrd="10" destOrd="0" presId="urn:microsoft.com/office/officeart/2008/layout/VerticalCurvedList"/>
    <dgm:cxn modelId="{1604E574-E967-424A-9A65-0BFB64331F1C}" type="presParOf" srcId="{085AEB4E-F5F4-4C33-8F6E-A8E2293080ED}" destId="{754DEDFA-9776-4ACE-B43A-41A3E5B0ADB4}" srcOrd="0" destOrd="0" presId="urn:microsoft.com/office/officeart/2008/layout/VerticalCurvedList"/>
    <dgm:cxn modelId="{0AE48B1C-FA77-4640-A9EE-191928FC840D}" type="presParOf" srcId="{97466E19-2044-45B4-AFBB-122136AA3E03}" destId="{3CD9A349-8BD4-416E-9F7A-681D9C427450}" srcOrd="11" destOrd="0" presId="urn:microsoft.com/office/officeart/2008/layout/VerticalCurvedList"/>
    <dgm:cxn modelId="{438FB7C4-F41D-4510-A3A7-F600449E60B9}" type="presParOf" srcId="{97466E19-2044-45B4-AFBB-122136AA3E03}" destId="{9BF22A3F-CDD4-4849-8098-8EE75EFD1CA2}" srcOrd="12" destOrd="0" presId="urn:microsoft.com/office/officeart/2008/layout/VerticalCurvedList"/>
    <dgm:cxn modelId="{990A6A7C-1739-4D7F-B549-52B5E962B57D}" type="presParOf" srcId="{9BF22A3F-CDD4-4849-8098-8EE75EFD1CA2}" destId="{D86FC900-3454-4CAA-862F-44ECB3E5EA4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17333A-7739-4E79-98CF-6633C8F033E5}">
      <dsp:nvSpPr>
        <dsp:cNvPr id="0" name=""/>
        <dsp:cNvSpPr/>
      </dsp:nvSpPr>
      <dsp:spPr>
        <a:xfrm>
          <a:off x="-4759574" y="-729528"/>
          <a:ext cx="5669107" cy="5669107"/>
        </a:xfrm>
        <a:prstGeom prst="blockArc">
          <a:avLst>
            <a:gd name="adj1" fmla="val 18900000"/>
            <a:gd name="adj2" fmla="val 2700000"/>
            <a:gd name="adj3" fmla="val 381"/>
          </a:avLst>
        </a:prstGeom>
        <a:noFill/>
        <a:ln w="1270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E0BB1C-FFBE-435B-8493-C293CEFF6989}">
      <dsp:nvSpPr>
        <dsp:cNvPr id="0" name=""/>
        <dsp:cNvSpPr/>
      </dsp:nvSpPr>
      <dsp:spPr>
        <a:xfrm>
          <a:off x="339514" y="221701"/>
          <a:ext cx="10980605" cy="443234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Zielsetzung</a:t>
          </a:r>
        </a:p>
      </dsp:txBody>
      <dsp:txXfrm>
        <a:off x="339514" y="221701"/>
        <a:ext cx="10980605" cy="443234"/>
      </dsp:txXfrm>
    </dsp:sp>
    <dsp:sp modelId="{F05F83E6-9D8B-46E3-98CE-0FEA7E6174DB}">
      <dsp:nvSpPr>
        <dsp:cNvPr id="0" name=""/>
        <dsp:cNvSpPr/>
      </dsp:nvSpPr>
      <dsp:spPr>
        <a:xfrm>
          <a:off x="62493" y="166296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6E3E74-9CE5-4C29-AD42-5AE2ABBAD0CC}">
      <dsp:nvSpPr>
        <dsp:cNvPr id="0" name=""/>
        <dsp:cNvSpPr/>
      </dsp:nvSpPr>
      <dsp:spPr>
        <a:xfrm>
          <a:off x="704104" y="886468"/>
          <a:ext cx="10616014" cy="443234"/>
        </a:xfrm>
        <a:prstGeom prst="rect">
          <a:avLst/>
        </a:prstGeom>
        <a:solidFill>
          <a:schemeClr val="accent1">
            <a:shade val="80000"/>
            <a:hueOff val="128844"/>
            <a:satOff val="-15228"/>
            <a:lumOff val="79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Modellbeschreibung</a:t>
          </a:r>
        </a:p>
      </dsp:txBody>
      <dsp:txXfrm>
        <a:off x="704104" y="886468"/>
        <a:ext cx="10616014" cy="443234"/>
      </dsp:txXfrm>
    </dsp:sp>
    <dsp:sp modelId="{E5695A22-ADF2-41E8-810B-DB24AE4373AD}">
      <dsp:nvSpPr>
        <dsp:cNvPr id="0" name=""/>
        <dsp:cNvSpPr/>
      </dsp:nvSpPr>
      <dsp:spPr>
        <a:xfrm>
          <a:off x="427083" y="831063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28844"/>
              <a:satOff val="-15228"/>
              <a:lumOff val="79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F93035-5F3C-4096-BBF8-8886258ADE70}">
      <dsp:nvSpPr>
        <dsp:cNvPr id="0" name=""/>
        <dsp:cNvSpPr/>
      </dsp:nvSpPr>
      <dsp:spPr>
        <a:xfrm>
          <a:off x="870822" y="1551235"/>
          <a:ext cx="10449296" cy="443234"/>
        </a:xfrm>
        <a:prstGeom prst="rect">
          <a:avLst/>
        </a:prstGeom>
        <a:solidFill>
          <a:schemeClr val="accent1">
            <a:shade val="80000"/>
            <a:hueOff val="257687"/>
            <a:satOff val="-30456"/>
            <a:lumOff val="159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Problem und Domain </a:t>
          </a:r>
          <a:r>
            <a:rPr lang="de-DE" sz="2400" kern="1200" dirty="0" err="1"/>
            <a:t>file</a:t>
          </a:r>
          <a:r>
            <a:rPr lang="de-DE" sz="2400" kern="1200" dirty="0"/>
            <a:t> </a:t>
          </a:r>
        </a:p>
      </dsp:txBody>
      <dsp:txXfrm>
        <a:off x="870822" y="1551235"/>
        <a:ext cx="10449296" cy="443234"/>
      </dsp:txXfrm>
    </dsp:sp>
    <dsp:sp modelId="{C8666AA5-0895-4057-90CB-69CB2E0B2BE2}">
      <dsp:nvSpPr>
        <dsp:cNvPr id="0" name=""/>
        <dsp:cNvSpPr/>
      </dsp:nvSpPr>
      <dsp:spPr>
        <a:xfrm>
          <a:off x="593801" y="1495830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57687"/>
              <a:satOff val="-30456"/>
              <a:lumOff val="159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890F5E-C1C4-48AB-B604-DAB3278D07D6}">
      <dsp:nvSpPr>
        <dsp:cNvPr id="0" name=""/>
        <dsp:cNvSpPr/>
      </dsp:nvSpPr>
      <dsp:spPr>
        <a:xfrm>
          <a:off x="870822" y="2215580"/>
          <a:ext cx="10449296" cy="443234"/>
        </a:xfrm>
        <a:prstGeom prst="rect">
          <a:avLst/>
        </a:prstGeom>
        <a:solidFill>
          <a:schemeClr val="accent1">
            <a:shade val="80000"/>
            <a:hueOff val="386531"/>
            <a:satOff val="-45684"/>
            <a:lumOff val="239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Gesamtsystem</a:t>
          </a:r>
        </a:p>
      </dsp:txBody>
      <dsp:txXfrm>
        <a:off x="870822" y="2215580"/>
        <a:ext cx="10449296" cy="443234"/>
      </dsp:txXfrm>
    </dsp:sp>
    <dsp:sp modelId="{348DD0E0-CDCC-45C3-B109-53D1229BAE40}">
      <dsp:nvSpPr>
        <dsp:cNvPr id="0" name=""/>
        <dsp:cNvSpPr/>
      </dsp:nvSpPr>
      <dsp:spPr>
        <a:xfrm>
          <a:off x="593801" y="2160176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386531"/>
              <a:satOff val="-45684"/>
              <a:lumOff val="239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222C7-8920-4824-90E3-00563EAC46A2}">
      <dsp:nvSpPr>
        <dsp:cNvPr id="0" name=""/>
        <dsp:cNvSpPr/>
      </dsp:nvSpPr>
      <dsp:spPr>
        <a:xfrm>
          <a:off x="704104" y="2880347"/>
          <a:ext cx="10616014" cy="443234"/>
        </a:xfrm>
        <a:prstGeom prst="rect">
          <a:avLst/>
        </a:prstGeom>
        <a:solidFill>
          <a:schemeClr val="accent1">
            <a:shade val="80000"/>
            <a:hueOff val="515375"/>
            <a:satOff val="-60912"/>
            <a:lumOff val="318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Ergebnisvorstellung</a:t>
          </a:r>
        </a:p>
      </dsp:txBody>
      <dsp:txXfrm>
        <a:off x="704104" y="2880347"/>
        <a:ext cx="10616014" cy="443234"/>
      </dsp:txXfrm>
    </dsp:sp>
    <dsp:sp modelId="{754DEDFA-9776-4ACE-B43A-41A3E5B0ADB4}">
      <dsp:nvSpPr>
        <dsp:cNvPr id="0" name=""/>
        <dsp:cNvSpPr/>
      </dsp:nvSpPr>
      <dsp:spPr>
        <a:xfrm>
          <a:off x="427083" y="2824943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515375"/>
              <a:satOff val="-60912"/>
              <a:lumOff val="318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9A349-8BD4-416E-9F7A-681D9C427450}">
      <dsp:nvSpPr>
        <dsp:cNvPr id="0" name=""/>
        <dsp:cNvSpPr/>
      </dsp:nvSpPr>
      <dsp:spPr>
        <a:xfrm>
          <a:off x="339514" y="3545114"/>
          <a:ext cx="10980605" cy="443234"/>
        </a:xfrm>
        <a:prstGeom prst="rect">
          <a:avLst/>
        </a:prstGeom>
        <a:solidFill>
          <a:schemeClr val="accent1">
            <a:shade val="80000"/>
            <a:hueOff val="644218"/>
            <a:satOff val="-76140"/>
            <a:lumOff val="398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1817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Fazit und Ausblick </a:t>
          </a:r>
        </a:p>
      </dsp:txBody>
      <dsp:txXfrm>
        <a:off x="339514" y="3545114"/>
        <a:ext cx="10980605" cy="443234"/>
      </dsp:txXfrm>
    </dsp:sp>
    <dsp:sp modelId="{D86FC900-3454-4CAA-862F-44ECB3E5EA4B}">
      <dsp:nvSpPr>
        <dsp:cNvPr id="0" name=""/>
        <dsp:cNvSpPr/>
      </dsp:nvSpPr>
      <dsp:spPr>
        <a:xfrm>
          <a:off x="62493" y="3489710"/>
          <a:ext cx="554042" cy="5540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644218"/>
              <a:satOff val="-76140"/>
              <a:lumOff val="39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tiff>
</file>

<file path=ppt/media/image17.tiff>
</file>

<file path=ppt/media/image2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18.02.22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033591"/>
            <a:ext cx="11377084" cy="421004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800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89852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TurtlebotSimulationV2.mp4" TargetMode="External"/><Relationship Id="rId7" Type="http://schemas.openxmlformats.org/officeDocument/2006/relationships/hyperlink" Target="TurtlebotSimulationV6.mp4" TargetMode="External"/><Relationship Id="rId2" Type="http://schemas.openxmlformats.org/officeDocument/2006/relationships/hyperlink" Target="TurtlebotSimulationV1.mp4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TurtlebotSimulationV5.mp4" TargetMode="External"/><Relationship Id="rId5" Type="http://schemas.openxmlformats.org/officeDocument/2006/relationships/hyperlink" Target="TurtlebotSimulationV4.mp4" TargetMode="External"/><Relationship Id="rId4" Type="http://schemas.openxmlformats.org/officeDocument/2006/relationships/hyperlink" Target="TurtlebotSimulationV3.mp4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01894547-5DAD-4354-9067-5E30E6F8B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713611" y="1416881"/>
            <a:ext cx="5460878" cy="495336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C2D242D-47A1-4349-981E-86B1639D67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3" b="1322"/>
          <a:stretch/>
        </p:blipFill>
        <p:spPr>
          <a:xfrm>
            <a:off x="1148943" y="1163123"/>
            <a:ext cx="3930195" cy="5434799"/>
          </a:xfrm>
          <a:prstGeom prst="rect">
            <a:avLst/>
          </a:prstGeom>
        </p:spPr>
      </p:pic>
      <p:sp>
        <p:nvSpPr>
          <p:cNvPr id="33" name="Titel 32">
            <a:extLst>
              <a:ext uri="{FF2B5EF4-FFF2-40B4-BE49-F238E27FC236}">
                <a16:creationId xmlns:a16="http://schemas.microsoft.com/office/drawing/2014/main" id="{F629E931-35B5-4C35-9E4F-4B92E956C0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600" dirty="0"/>
              <a:t>Architecture and </a:t>
            </a:r>
            <a:r>
              <a:rPr lang="de-DE" sz="3600" dirty="0" err="1"/>
              <a:t>Planing</a:t>
            </a:r>
            <a:endParaRPr lang="de-DE" dirty="0"/>
          </a:p>
        </p:txBody>
      </p:sp>
      <p:sp>
        <p:nvSpPr>
          <p:cNvPr id="35" name="Vertikaler Textplatzhalter 34">
            <a:extLst>
              <a:ext uri="{FF2B5EF4-FFF2-40B4-BE49-F238E27FC236}">
                <a16:creationId xmlns:a16="http://schemas.microsoft.com/office/drawing/2014/main" id="{AD697CB5-A06F-4E3D-9B1D-CC9CE71BD81D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Turtlebot3-Simulation mit integriertem FF-Planer</a:t>
            </a:r>
          </a:p>
        </p:txBody>
      </p:sp>
      <p:sp>
        <p:nvSpPr>
          <p:cNvPr id="36" name="Vertikaler Textplatzhalter 35">
            <a:extLst>
              <a:ext uri="{FF2B5EF4-FFF2-40B4-BE49-F238E27FC236}">
                <a16:creationId xmlns:a16="http://schemas.microsoft.com/office/drawing/2014/main" id="{5D5168B9-E752-43E9-9E15-A09B8530A521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de-DE" dirty="0"/>
              <a:t>Andrej Leber, Blerim Gashi / T1 / MAS | Wintersemester 2021/22</a:t>
            </a:r>
          </a:p>
        </p:txBody>
      </p:sp>
      <p:sp>
        <p:nvSpPr>
          <p:cNvPr id="20" name="Vertikaler Textplatzhalter 19">
            <a:extLst>
              <a:ext uri="{FF2B5EF4-FFF2-40B4-BE49-F238E27FC236}">
                <a16:creationId xmlns:a16="http://schemas.microsoft.com/office/drawing/2014/main" id="{399E87F5-7673-4BE6-B8D1-6DD1FBCB3ED9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1" name="Datumsplatzhalter 20">
            <a:extLst>
              <a:ext uri="{FF2B5EF4-FFF2-40B4-BE49-F238E27FC236}">
                <a16:creationId xmlns:a16="http://schemas.microsoft.com/office/drawing/2014/main" id="{DAC5DE24-9B35-41EB-97D9-0C5B5A92B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BE0E6791-45B3-48E1-89B9-68989E14A2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FCE4F580-65EF-46C2-8EB0-5A64FDC329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1132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AB46D-0A64-45EC-B3FE-C730440B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49FF1A-86ED-48AD-B99E-904F9ADB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4284E-74D1-4FC2-858A-9D665C2E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FD7F4F-E779-46CC-A800-E699993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Ergebnisvorstellung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4759A2-C9A6-4796-BB42-D0F4433F172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linkClick r:id="rId2"/>
              </a:rPr>
              <a:t>TurtlebotSimulationV1.mp4</a:t>
            </a:r>
            <a:endParaRPr lang="de-DE" dirty="0"/>
          </a:p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ighlight>
                  <a:srgbClr val="FFFF00"/>
                </a:highlight>
                <a:hlinkClick r:id="rId3"/>
              </a:rPr>
              <a:t>TurtlebotSimulationV2.mp4</a:t>
            </a:r>
            <a:endParaRPr lang="de-DE" dirty="0">
              <a:highlight>
                <a:srgbClr val="FFFF00"/>
              </a:highlight>
            </a:endParaRPr>
          </a:p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linkClick r:id="rId4"/>
              </a:rPr>
              <a:t>TurtlebotSimulationV3.mp4</a:t>
            </a:r>
            <a:endParaRPr lang="de-DE" dirty="0"/>
          </a:p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linkClick r:id="rId5"/>
              </a:rPr>
              <a:t>TurtlebotSimulationV4.mp4</a:t>
            </a:r>
            <a:endParaRPr lang="de-DE" dirty="0"/>
          </a:p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ighlight>
                  <a:srgbClr val="FFFF00"/>
                </a:highlight>
                <a:hlinkClick r:id="rId6"/>
              </a:rPr>
              <a:t>TurtlebotSimulationV5.mp4</a:t>
            </a:r>
            <a:endParaRPr lang="de-DE" dirty="0">
              <a:highlight>
                <a:srgbClr val="FFFF00"/>
              </a:highlight>
            </a:endParaRPr>
          </a:p>
          <a:p>
            <a:pPr marL="342900" indent="-342900">
              <a:buClr>
                <a:srgbClr val="002896"/>
              </a:buClr>
              <a:buFont typeface="Wingdings" pitchFamily="2" charset="2"/>
              <a:buChar char="Ø"/>
            </a:pPr>
            <a:r>
              <a:rPr lang="de-DE" dirty="0">
                <a:hlinkClick r:id="rId7"/>
              </a:rPr>
              <a:t>TurtlebotSimulationV6.mp4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3245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AB46D-0A64-45EC-B3FE-C730440B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49FF1A-86ED-48AD-B99E-904F9ADB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4284E-74D1-4FC2-858A-9D665C2E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FD7F4F-E779-46CC-A800-E699993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DF11A2E8-BEF2-814D-89B1-94A8B83727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6405" y="1848396"/>
            <a:ext cx="11377084" cy="4448232"/>
          </a:xfrm>
        </p:spPr>
        <p:txBody>
          <a:bodyPr/>
          <a:lstStyle/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Algorithmus findet bei insgesamt 30 durchgeführten Tests in ca. 70% der Fälle einen Weg, um den Müll in die „</a:t>
            </a:r>
            <a:r>
              <a:rPr lang="de-DE" dirty="0" err="1"/>
              <a:t>Müllzone</a:t>
            </a:r>
            <a:r>
              <a:rPr lang="de-DE" dirty="0"/>
              <a:t>“ zu transportieren</a:t>
            </a:r>
          </a:p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Der vom FF-</a:t>
            </a:r>
            <a:r>
              <a:rPr lang="de-DE" dirty="0" err="1"/>
              <a:t>Planner</a:t>
            </a:r>
            <a:r>
              <a:rPr lang="de-DE" dirty="0"/>
              <a:t> erstellte Plan wird „unverändert“ in MATLAB ausgeführt, allerdings sind für eine Verbesserung der Ergebnisse einige Einschränkungen und Optimierungen implementiert worden, so z.B.: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Einschränkung der </a:t>
            </a:r>
            <a:r>
              <a:rPr lang="de-DE" dirty="0" err="1"/>
              <a:t>Spawn</a:t>
            </a:r>
            <a:r>
              <a:rPr lang="de-DE" dirty="0"/>
              <a:t>-Fläche des Mülls auf die Nicht-Randfelder (Ausnahme: b1 &amp; e1)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Verifizierung des erstellten Plans und ggfs. Neuplanung</a:t>
            </a:r>
          </a:p>
        </p:txBody>
      </p:sp>
    </p:spTree>
    <p:extLst>
      <p:ext uri="{BB962C8B-B14F-4D97-AF65-F5344CB8AC3E}">
        <p14:creationId xmlns:p14="http://schemas.microsoft.com/office/powerpoint/2010/main" val="3629294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AB46D-0A64-45EC-B3FE-C730440B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49FF1A-86ED-48AD-B99E-904F9ADB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4284E-74D1-4FC2-858A-9D665C2E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FD7F4F-E779-46CC-A800-E699993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DF11A2E8-BEF2-814D-89B1-94A8B83727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6405" y="1848395"/>
            <a:ext cx="11377084" cy="4563979"/>
          </a:xfrm>
        </p:spPr>
        <p:txBody>
          <a:bodyPr/>
          <a:lstStyle/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Modifizierung der Problem und Domain Files: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 Nutzung des booleschen Vergleichs zweier Variablen, um bspw. zu verhindern, dass der </a:t>
            </a:r>
          </a:p>
          <a:p>
            <a:pPr marL="288003" lvl="5" indent="0">
              <a:lnSpc>
                <a:spcPct val="150000"/>
              </a:lnSpc>
              <a:buNone/>
            </a:pPr>
            <a:r>
              <a:rPr lang="de-DE" dirty="0"/>
              <a:t>    Roboter während der Fahrt zur Schiebeposition ungewollt mit dem Müll kollidiert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 Nutzung einer Kostenfunktion, um „optimale“ Lösung unter Berücksichtigung aller </a:t>
            </a:r>
          </a:p>
          <a:p>
            <a:pPr marL="288003" lvl="5" indent="0">
              <a:lnSpc>
                <a:spcPct val="150000"/>
              </a:lnSpc>
              <a:buNone/>
            </a:pPr>
            <a:r>
              <a:rPr lang="de-DE" dirty="0"/>
              <a:t>    Randbedingungen zu finden</a:t>
            </a:r>
          </a:p>
          <a:p>
            <a:pPr marL="288003" lvl="5" indent="0">
              <a:lnSpc>
                <a:spcPct val="150000"/>
              </a:lnSpc>
              <a:buNone/>
            </a:pPr>
            <a:endParaRPr lang="de-DE" dirty="0"/>
          </a:p>
          <a:p>
            <a:pPr lvl="4">
              <a:lnSpc>
                <a:spcPct val="150000"/>
              </a:lnSpc>
              <a:buFont typeface="Wingdings" pitchFamily="2" charset="2"/>
              <a:buChar char="Ø"/>
            </a:pPr>
            <a:r>
              <a:rPr lang="de-DE" dirty="0"/>
              <a:t>Erweiterung des </a:t>
            </a:r>
            <a:r>
              <a:rPr lang="de-DE"/>
              <a:t>Modells Hindernisse, </a:t>
            </a:r>
            <a:r>
              <a:rPr lang="de-DE" dirty="0"/>
              <a:t>die bei der Planung berücksichtigt werden</a:t>
            </a:r>
          </a:p>
          <a:p>
            <a:pPr lvl="4">
              <a:lnSpc>
                <a:spcPct val="150000"/>
              </a:lnSpc>
              <a:buFont typeface="Wingdings" pitchFamily="2" charset="2"/>
              <a:buChar char="Ø"/>
            </a:pPr>
            <a:endParaRPr lang="de-DE" dirty="0"/>
          </a:p>
          <a:p>
            <a:pPr lvl="4">
              <a:lnSpc>
                <a:spcPct val="150000"/>
              </a:lnSpc>
              <a:buFont typeface="Wingdings" pitchFamily="2" charset="2"/>
              <a:buChar char="Ø"/>
            </a:pPr>
            <a:r>
              <a:rPr lang="de-DE" dirty="0"/>
              <a:t>Implementierung eines Greifer- Konzepts anstelle der „Schiebeoperation“</a:t>
            </a:r>
          </a:p>
          <a:p>
            <a:pPr lvl="4">
              <a:lnSpc>
                <a:spcPct val="150000"/>
              </a:lnSpc>
              <a:buFont typeface="Wingdings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4268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Vertikaler Textplatzhalter 23"/>
          <p:cNvSpPr>
            <a:spLocks noGrp="1"/>
          </p:cNvSpPr>
          <p:nvPr>
            <p:ph type="body" orient="vert" idx="14"/>
          </p:nvPr>
        </p:nvSpPr>
        <p:spPr>
          <a:xfrm>
            <a:off x="2962136" y="2545120"/>
            <a:ext cx="6267727" cy="1915337"/>
          </a:xfrm>
        </p:spPr>
        <p:txBody>
          <a:bodyPr/>
          <a:lstStyle/>
          <a:p>
            <a:r>
              <a:rPr lang="de-DE" sz="6600" dirty="0"/>
              <a:t>VIELEN DANK!</a:t>
            </a:r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52AECA44-6693-4EB7-B2B5-6A2C586F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90DBF1E-C4B8-4D3B-84CE-E6AD5C7E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F034B9B7-B9EB-4395-8629-FCFEFC1B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556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Agenda</a:t>
            </a:r>
          </a:p>
        </p:txBody>
      </p:sp>
      <p:graphicFrame>
        <p:nvGraphicFramePr>
          <p:cNvPr id="2" name="Inhaltsplatzhalter 1">
            <a:extLst>
              <a:ext uri="{FF2B5EF4-FFF2-40B4-BE49-F238E27FC236}">
                <a16:creationId xmlns:a16="http://schemas.microsoft.com/office/drawing/2014/main" id="{8E62FB12-6F5D-4260-AE3C-82351DACA0FA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196553067"/>
              </p:ext>
            </p:extLst>
          </p:nvPr>
        </p:nvGraphicFramePr>
        <p:xfrm>
          <a:off x="406400" y="2033588"/>
          <a:ext cx="11377613" cy="4210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322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E9EFD2D-0D9F-43B2-813F-E6A523A03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FD96284-C96C-4B75-9C4B-4E16A77C2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C65759-D01F-42A0-8C9C-BC32CB64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643FA49-F76A-46A1-A350-F0D5C2FE5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Zielsetzung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61EE1E9-310B-4534-A35E-33744043CF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4" t="1857" r="1000" b="1964"/>
          <a:stretch/>
        </p:blipFill>
        <p:spPr>
          <a:xfrm rot="5400000">
            <a:off x="7697266" y="2195569"/>
            <a:ext cx="4286247" cy="3886200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4AC80C57-C39B-4F88-B162-D55D1D7698B7}"/>
              </a:ext>
            </a:extLst>
          </p:cNvPr>
          <p:cNvCxnSpPr/>
          <p:nvPr/>
        </p:nvCxnSpPr>
        <p:spPr>
          <a:xfrm flipV="1">
            <a:off x="9707040" y="4491092"/>
            <a:ext cx="161925" cy="200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32C476C-0F37-475F-84E2-3FC0FB3BC545}"/>
              </a:ext>
            </a:extLst>
          </p:cNvPr>
          <p:cNvCxnSpPr/>
          <p:nvPr/>
        </p:nvCxnSpPr>
        <p:spPr>
          <a:xfrm flipV="1">
            <a:off x="9888015" y="2624192"/>
            <a:ext cx="0" cy="1676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D32DF6CC-F9DD-4B68-B549-C10AA5EE5A55}"/>
              </a:ext>
            </a:extLst>
          </p:cNvPr>
          <p:cNvSpPr txBox="1"/>
          <p:nvPr/>
        </p:nvSpPr>
        <p:spPr>
          <a:xfrm>
            <a:off x="406401" y="1995545"/>
            <a:ext cx="6813549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Müll soll mit Hilfe des Turtlebot3 in die </a:t>
            </a:r>
            <a:r>
              <a:rPr lang="de-DE" sz="2000" dirty="0" err="1"/>
              <a:t>Müllzone</a:t>
            </a:r>
            <a:r>
              <a:rPr lang="de-DE" sz="2000" dirty="0"/>
              <a:t> (grün) geschoben werden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Nutzung von MATLAB und ROS zur Steuerung des </a:t>
            </a:r>
            <a:r>
              <a:rPr lang="de-DE" sz="2000" dirty="0" err="1"/>
              <a:t>Turtlebots</a:t>
            </a:r>
            <a:endParaRPr lang="de-DE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Weltsimulation in </a:t>
            </a:r>
            <a:r>
              <a:rPr lang="de-DE" sz="2000" dirty="0" err="1"/>
              <a:t>Gazebo</a:t>
            </a:r>
            <a:endParaRPr lang="de-DE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Nutzung von Physics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Pfadplanung mit Hilfe des FF-Planers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Positionsunabhängigkeit des </a:t>
            </a:r>
            <a:r>
              <a:rPr lang="de-DE" sz="2000" dirty="0" err="1"/>
              <a:t>Turtlebots</a:t>
            </a:r>
            <a:r>
              <a:rPr lang="de-DE" sz="2000" dirty="0"/>
              <a:t> und Mülls</a:t>
            </a:r>
          </a:p>
        </p:txBody>
      </p:sp>
    </p:spTree>
    <p:extLst>
      <p:ext uri="{BB962C8B-B14F-4D97-AF65-F5344CB8AC3E}">
        <p14:creationId xmlns:p14="http://schemas.microsoft.com/office/powerpoint/2010/main" val="3461484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ACA044B-238C-405D-AFD6-E64AF7C7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E6BFFFA-88F4-4AC5-8640-5FA4FFDE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/>
              <a:t>Turtlebot3 Simulation mit integriertem FF-Planer | Andrej Leber, Blerim Gashi / T1 / MAS |  WiSe 2021/22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C1AEEB-B7DC-46FD-8D89-3EEE61521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D7C03FD-ADFB-4922-A694-B2D52FBDB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Modellbeschreibung</a:t>
            </a:r>
            <a:br>
              <a:rPr lang="de-DE" dirty="0"/>
            </a:br>
            <a:r>
              <a:rPr lang="de-DE" b="0" cap="none" dirty="0" err="1"/>
              <a:t>Turtlebot</a:t>
            </a:r>
            <a:r>
              <a:rPr lang="de-DE" b="0" cap="none" dirty="0"/>
              <a:t> Simulation</a:t>
            </a:r>
            <a:endParaRPr lang="de-DE" b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283058B-FC54-44DA-8779-C2989E2A365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6400" y="2024066"/>
            <a:ext cx="8461375" cy="1623817"/>
          </a:xfrm>
        </p:spPr>
        <p:txBody>
          <a:bodyPr/>
          <a:lstStyle/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Beschreibung der Umwelt in </a:t>
            </a:r>
            <a:r>
              <a:rPr lang="de-DE" dirty="0" err="1"/>
              <a:t>Gazebo</a:t>
            </a:r>
            <a:r>
              <a:rPr lang="de-DE" dirty="0"/>
              <a:t>: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2 x Objekte: Roboter (Turtlebot3_Burger), Müllobjekt (Coladose)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Gesamte Welt (3x3 m) unterteilt in 36 Einzelfelder und einer </a:t>
            </a:r>
            <a:r>
              <a:rPr lang="de-DE" dirty="0" err="1"/>
              <a:t>Müllzone</a:t>
            </a:r>
            <a:endParaRPr lang="de-DE" dirty="0"/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Wände zur Abgrenzung der Simulationswelt</a:t>
            </a:r>
          </a:p>
        </p:txBody>
      </p:sp>
      <p:pic>
        <p:nvPicPr>
          <p:cNvPr id="14" name="Grafik 13" descr="Ein Bild, das Tisch enthält.&#10;&#10;Automatisch generierte Beschreibung">
            <a:extLst>
              <a:ext uri="{FF2B5EF4-FFF2-40B4-BE49-F238E27FC236}">
                <a16:creationId xmlns:a16="http://schemas.microsoft.com/office/drawing/2014/main" id="{161F8447-2A57-48A8-B243-683B69693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72" t="13102" r="8853" b="7916"/>
          <a:stretch/>
        </p:blipFill>
        <p:spPr>
          <a:xfrm>
            <a:off x="765993" y="3909824"/>
            <a:ext cx="3383732" cy="246483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28D9B54-7F18-4F9B-814E-0CFCE118C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425564" y="3684801"/>
            <a:ext cx="2820945" cy="2558776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7EFBEE9F-F381-4E85-A827-473957740988}"/>
              </a:ext>
            </a:extLst>
          </p:cNvPr>
          <p:cNvSpPr/>
          <p:nvPr/>
        </p:nvSpPr>
        <p:spPr>
          <a:xfrm>
            <a:off x="4575178" y="4876824"/>
            <a:ext cx="1587498" cy="420723"/>
          </a:xfrm>
          <a:prstGeom prst="rightArrow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61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ACA044B-238C-405D-AFD6-E64AF7C7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E6BFFFA-88F4-4AC5-8640-5FA4FFDE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C1AEEB-B7DC-46FD-8D89-3EEE61521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D7C03FD-ADFB-4922-A694-B2D52FBDB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Modellbeschreibung</a:t>
            </a:r>
            <a:br>
              <a:rPr lang="de-DE" dirty="0"/>
            </a:br>
            <a:r>
              <a:rPr lang="de-DE" b="0" cap="none" dirty="0" err="1"/>
              <a:t>Turtlebot</a:t>
            </a:r>
            <a:r>
              <a:rPr lang="de-DE" b="0" cap="none" dirty="0"/>
              <a:t> Simulation</a:t>
            </a:r>
            <a:endParaRPr lang="de-DE" b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283058B-FC54-44DA-8779-C2989E2A365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de-DE" dirty="0"/>
              <a:t>Kommunikation zwischen MATLAB und </a:t>
            </a:r>
            <a:r>
              <a:rPr lang="de-DE" dirty="0" err="1"/>
              <a:t>Gazebo</a:t>
            </a:r>
            <a:r>
              <a:rPr lang="de-DE" dirty="0"/>
              <a:t> über ROS Topics</a:t>
            </a:r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de-DE" dirty="0"/>
          </a:p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Erstellung des Plans zur Lösung des Problems mit Hilfe eines in MATLAB integrierten FF-Planers</a:t>
            </a:r>
          </a:p>
          <a:p>
            <a:pPr lvl="4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dirty="0"/>
              <a:t>Realisierung des Plans mit Hilfe selbstentwickelter MATLAB-Algorithmen </a:t>
            </a:r>
          </a:p>
          <a:p>
            <a:pPr marL="288003" lvl="5" indent="0">
              <a:buNone/>
            </a:pPr>
            <a:endParaRPr lang="de-DE" sz="1800" dirty="0">
              <a:solidFill>
                <a:srgbClr val="AA04F9"/>
              </a:solidFill>
              <a:latin typeface="Courier New" panose="02070309020205020404" pitchFamily="49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D902C94-AFA8-4A22-9CAB-99C5DD56B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470" y="2451159"/>
            <a:ext cx="7403098" cy="279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2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467456-1E10-41E6-B17E-0E62D785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E80076-6A1D-415A-B48A-F608B3584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8F36735-7FF4-4273-A92C-B0DD6915B5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1151" y="461790"/>
            <a:ext cx="3124200" cy="463550"/>
          </a:xfrm>
          <a:prstGeom prst="rect">
            <a:avLst/>
          </a:prstGeom>
        </p:spPr>
        <p:txBody>
          <a:bodyPr/>
          <a:lstStyle/>
          <a:p>
            <a:r>
              <a:rPr lang="de-DE" dirty="0" err="1"/>
              <a:t>Domain.pddl</a:t>
            </a:r>
            <a:r>
              <a:rPr lang="de-DE" dirty="0"/>
              <a:t> 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742B867-7EFE-4C21-8BF2-4E81D6F1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81A6A3B-ADD6-472A-87A2-E2AF82EA0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3" b="1322"/>
          <a:stretch/>
        </p:blipFill>
        <p:spPr>
          <a:xfrm>
            <a:off x="4826456" y="866464"/>
            <a:ext cx="3930195" cy="5529746"/>
          </a:xfrm>
          <a:prstGeom prst="rect">
            <a:avLst/>
          </a:prstGeom>
        </p:spPr>
      </p:pic>
      <p:sp>
        <p:nvSpPr>
          <p:cNvPr id="20" name="Geschweifte Klammer links 19">
            <a:extLst>
              <a:ext uri="{FF2B5EF4-FFF2-40B4-BE49-F238E27FC236}">
                <a16:creationId xmlns:a16="http://schemas.microsoft.com/office/drawing/2014/main" id="{7BBCAEFB-15A0-4B8E-A34D-5DC372CE43BC}"/>
              </a:ext>
            </a:extLst>
          </p:cNvPr>
          <p:cNvSpPr/>
          <p:nvPr/>
        </p:nvSpPr>
        <p:spPr>
          <a:xfrm>
            <a:off x="4412187" y="1056495"/>
            <a:ext cx="676275" cy="942976"/>
          </a:xfrm>
          <a:prstGeom prst="leftBrace">
            <a:avLst>
              <a:gd name="adj1" fmla="val 8333"/>
              <a:gd name="adj2" fmla="val 49099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Geschweifte Klammer links 20">
            <a:extLst>
              <a:ext uri="{FF2B5EF4-FFF2-40B4-BE49-F238E27FC236}">
                <a16:creationId xmlns:a16="http://schemas.microsoft.com/office/drawing/2014/main" id="{806075A9-DB4B-4FB2-95CE-63058FC47DD6}"/>
              </a:ext>
            </a:extLst>
          </p:cNvPr>
          <p:cNvSpPr/>
          <p:nvPr/>
        </p:nvSpPr>
        <p:spPr>
          <a:xfrm>
            <a:off x="4412186" y="2071730"/>
            <a:ext cx="676275" cy="838200"/>
          </a:xfrm>
          <a:prstGeom prst="leftBrace">
            <a:avLst>
              <a:gd name="adj1" fmla="val 8333"/>
              <a:gd name="adj2" fmla="val 49099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DE996DF-A2FE-4478-B07B-6CFF2333BB66}"/>
              </a:ext>
            </a:extLst>
          </p:cNvPr>
          <p:cNvSpPr txBox="1"/>
          <p:nvPr/>
        </p:nvSpPr>
        <p:spPr>
          <a:xfrm>
            <a:off x="1608223" y="1234653"/>
            <a:ext cx="2803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Festlegen der vorhandenen Objekttypen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673A462-A59C-4830-9538-FA68BE97D668}"/>
              </a:ext>
            </a:extLst>
          </p:cNvPr>
          <p:cNvSpPr txBox="1"/>
          <p:nvPr/>
        </p:nvSpPr>
        <p:spPr>
          <a:xfrm>
            <a:off x="1608223" y="2292830"/>
            <a:ext cx="2616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 der Prädikate</a:t>
            </a:r>
          </a:p>
        </p:txBody>
      </p:sp>
      <p:sp>
        <p:nvSpPr>
          <p:cNvPr id="26" name="Geschweifte Klammer links 25">
            <a:extLst>
              <a:ext uri="{FF2B5EF4-FFF2-40B4-BE49-F238E27FC236}">
                <a16:creationId xmlns:a16="http://schemas.microsoft.com/office/drawing/2014/main" id="{5FB5FE01-F6F5-43CC-817E-B03F0A193661}"/>
              </a:ext>
            </a:extLst>
          </p:cNvPr>
          <p:cNvSpPr/>
          <p:nvPr/>
        </p:nvSpPr>
        <p:spPr>
          <a:xfrm>
            <a:off x="4412186" y="2982188"/>
            <a:ext cx="676275" cy="1455353"/>
          </a:xfrm>
          <a:prstGeom prst="leftBrace">
            <a:avLst>
              <a:gd name="adj1" fmla="val 8333"/>
              <a:gd name="adj2" fmla="val 49099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A62A5D0-87B8-4B0D-8E8F-FB80D37C3125}"/>
              </a:ext>
            </a:extLst>
          </p:cNvPr>
          <p:cNvSpPr txBox="1"/>
          <p:nvPr/>
        </p:nvSpPr>
        <p:spPr>
          <a:xfrm>
            <a:off x="1608223" y="3308171"/>
            <a:ext cx="2301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 der Aktion „</a:t>
            </a:r>
            <a:r>
              <a:rPr lang="de-DE" dirty="0" err="1"/>
              <a:t>move_turtlebot</a:t>
            </a:r>
            <a:r>
              <a:rPr lang="de-DE" dirty="0"/>
              <a:t>“</a:t>
            </a:r>
          </a:p>
        </p:txBody>
      </p: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232EE381-BE96-43D2-BA22-08FE8A634BE1}"/>
              </a:ext>
            </a:extLst>
          </p:cNvPr>
          <p:cNvSpPr/>
          <p:nvPr/>
        </p:nvSpPr>
        <p:spPr>
          <a:xfrm>
            <a:off x="4412186" y="4522214"/>
            <a:ext cx="676275" cy="1639024"/>
          </a:xfrm>
          <a:prstGeom prst="leftBrace">
            <a:avLst>
              <a:gd name="adj1" fmla="val 8333"/>
              <a:gd name="adj2" fmla="val 49099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AB4EB95D-19AF-452C-BBB4-A2F7084FF1D8}"/>
              </a:ext>
            </a:extLst>
          </p:cNvPr>
          <p:cNvSpPr txBox="1"/>
          <p:nvPr/>
        </p:nvSpPr>
        <p:spPr>
          <a:xfrm>
            <a:off x="1608223" y="4969467"/>
            <a:ext cx="2301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 der Aktion „</a:t>
            </a:r>
            <a:r>
              <a:rPr lang="de-DE" dirty="0" err="1"/>
              <a:t>push_trash</a:t>
            </a:r>
            <a:r>
              <a:rPr lang="de-DE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91852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742B867-7EFE-4C21-8BF2-4E81D6F1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467456-1E10-41E6-B17E-0E62D785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E80076-6A1D-415A-B48A-F608B3584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8F36735-7FF4-4273-A92C-B0DD6915B5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5276" y="442740"/>
            <a:ext cx="3429000" cy="501650"/>
          </a:xfrm>
          <a:prstGeom prst="rect">
            <a:avLst/>
          </a:prstGeom>
        </p:spPr>
        <p:txBody>
          <a:bodyPr/>
          <a:lstStyle/>
          <a:p>
            <a:r>
              <a:rPr lang="de-DE" dirty="0" err="1"/>
              <a:t>Problem.pddl</a:t>
            </a:r>
            <a:r>
              <a:rPr lang="de-DE" dirty="0"/>
              <a:t>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8FB10D-458A-4341-B124-C709FA8562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5" b="2026"/>
          <a:stretch/>
        </p:blipFill>
        <p:spPr>
          <a:xfrm>
            <a:off x="3097919" y="1005840"/>
            <a:ext cx="8170563" cy="5409420"/>
          </a:xfrm>
          <a:prstGeom prst="rect">
            <a:avLst/>
          </a:prstGeom>
        </p:spPr>
      </p:pic>
      <p:sp>
        <p:nvSpPr>
          <p:cNvPr id="11" name="Geschweifte Klammer links 10">
            <a:extLst>
              <a:ext uri="{FF2B5EF4-FFF2-40B4-BE49-F238E27FC236}">
                <a16:creationId xmlns:a16="http://schemas.microsoft.com/office/drawing/2014/main" id="{916D2F50-59D9-4CA1-9005-D355B492AFEF}"/>
              </a:ext>
            </a:extLst>
          </p:cNvPr>
          <p:cNvSpPr/>
          <p:nvPr/>
        </p:nvSpPr>
        <p:spPr>
          <a:xfrm>
            <a:off x="2740565" y="1215528"/>
            <a:ext cx="468704" cy="501650"/>
          </a:xfrm>
          <a:prstGeom prst="leftBrace">
            <a:avLst>
              <a:gd name="adj1" fmla="val 8333"/>
              <a:gd name="adj2" fmla="val 457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FA25DB6-2127-4503-8F85-9849B71C4253}"/>
              </a:ext>
            </a:extLst>
          </p:cNvPr>
          <p:cNvSpPr txBox="1"/>
          <p:nvPr/>
        </p:nvSpPr>
        <p:spPr>
          <a:xfrm>
            <a:off x="582442" y="1062105"/>
            <a:ext cx="215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 der vorhandenen Objekte und Felder</a:t>
            </a:r>
          </a:p>
        </p:txBody>
      </p:sp>
      <p:sp>
        <p:nvSpPr>
          <p:cNvPr id="13" name="Geschweifte Klammer links 12">
            <a:extLst>
              <a:ext uri="{FF2B5EF4-FFF2-40B4-BE49-F238E27FC236}">
                <a16:creationId xmlns:a16="http://schemas.microsoft.com/office/drawing/2014/main" id="{2E2B6B6B-7C5D-4D75-908C-5782E4A67F1A}"/>
              </a:ext>
            </a:extLst>
          </p:cNvPr>
          <p:cNvSpPr/>
          <p:nvPr/>
        </p:nvSpPr>
        <p:spPr>
          <a:xfrm>
            <a:off x="2740565" y="2071472"/>
            <a:ext cx="468704" cy="598156"/>
          </a:xfrm>
          <a:prstGeom prst="leftBrace">
            <a:avLst>
              <a:gd name="adj1" fmla="val 8333"/>
              <a:gd name="adj2" fmla="val 457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396686-464D-47F4-AE76-6F4D30CB46F5}"/>
              </a:ext>
            </a:extLst>
          </p:cNvPr>
          <p:cNvSpPr txBox="1"/>
          <p:nvPr/>
        </p:nvSpPr>
        <p:spPr>
          <a:xfrm>
            <a:off x="582442" y="2023297"/>
            <a:ext cx="1958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Löschen aller Felder zu Beginn</a:t>
            </a:r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D63235AF-6BC3-4BE6-BA3D-3A1AA2D729C8}"/>
              </a:ext>
            </a:extLst>
          </p:cNvPr>
          <p:cNvSpPr/>
          <p:nvPr/>
        </p:nvSpPr>
        <p:spPr>
          <a:xfrm>
            <a:off x="2740565" y="2760305"/>
            <a:ext cx="468704" cy="2526398"/>
          </a:xfrm>
          <a:prstGeom prst="leftBrace">
            <a:avLst>
              <a:gd name="adj1" fmla="val 8333"/>
              <a:gd name="adj2" fmla="val 457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0F4BA7-2D71-4EC0-B854-C6EFE33B4895}"/>
              </a:ext>
            </a:extLst>
          </p:cNvPr>
          <p:cNvSpPr txBox="1"/>
          <p:nvPr/>
        </p:nvSpPr>
        <p:spPr>
          <a:xfrm>
            <a:off x="582441" y="3429000"/>
            <a:ext cx="215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Mögliche Bewegungs-positionen</a:t>
            </a:r>
          </a:p>
        </p:txBody>
      </p:sp>
      <p:sp>
        <p:nvSpPr>
          <p:cNvPr id="17" name="Geschweifte Klammer links 16">
            <a:extLst>
              <a:ext uri="{FF2B5EF4-FFF2-40B4-BE49-F238E27FC236}">
                <a16:creationId xmlns:a16="http://schemas.microsoft.com/office/drawing/2014/main" id="{8D64BEED-988D-4229-A4DA-026EFD2F6CFC}"/>
              </a:ext>
            </a:extLst>
          </p:cNvPr>
          <p:cNvSpPr/>
          <p:nvPr/>
        </p:nvSpPr>
        <p:spPr>
          <a:xfrm>
            <a:off x="2740565" y="5354233"/>
            <a:ext cx="468704" cy="556065"/>
          </a:xfrm>
          <a:prstGeom prst="leftBrace">
            <a:avLst>
              <a:gd name="adj1" fmla="val 8333"/>
              <a:gd name="adj2" fmla="val 457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02AF2DF-0188-4D71-A937-C303B1A23B32}"/>
              </a:ext>
            </a:extLst>
          </p:cNvPr>
          <p:cNvSpPr txBox="1"/>
          <p:nvPr/>
        </p:nvSpPr>
        <p:spPr>
          <a:xfrm>
            <a:off x="570712" y="5282977"/>
            <a:ext cx="2063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Mögliche Schiebe-positionen</a:t>
            </a:r>
          </a:p>
        </p:txBody>
      </p:sp>
      <p:sp>
        <p:nvSpPr>
          <p:cNvPr id="19" name="Geschweifte Klammer links 18">
            <a:extLst>
              <a:ext uri="{FF2B5EF4-FFF2-40B4-BE49-F238E27FC236}">
                <a16:creationId xmlns:a16="http://schemas.microsoft.com/office/drawing/2014/main" id="{03F8A7F7-F6F1-45C8-B7CE-3B4172402CC0}"/>
              </a:ext>
            </a:extLst>
          </p:cNvPr>
          <p:cNvSpPr/>
          <p:nvPr/>
        </p:nvSpPr>
        <p:spPr>
          <a:xfrm>
            <a:off x="2740565" y="6066424"/>
            <a:ext cx="468704" cy="216000"/>
          </a:xfrm>
          <a:prstGeom prst="leftBrace">
            <a:avLst>
              <a:gd name="adj1" fmla="val 8333"/>
              <a:gd name="adj2" fmla="val 457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0C4F419-6A1A-40E6-9BC5-069168EEDC34}"/>
              </a:ext>
            </a:extLst>
          </p:cNvPr>
          <p:cNvSpPr txBox="1"/>
          <p:nvPr/>
        </p:nvSpPr>
        <p:spPr>
          <a:xfrm>
            <a:off x="582441" y="5967170"/>
            <a:ext cx="1899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Ziel der Planung</a:t>
            </a:r>
          </a:p>
        </p:txBody>
      </p:sp>
    </p:spTree>
    <p:extLst>
      <p:ext uri="{BB962C8B-B14F-4D97-AF65-F5344CB8AC3E}">
        <p14:creationId xmlns:p14="http://schemas.microsoft.com/office/powerpoint/2010/main" val="438866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AB46D-0A64-45EC-B3FE-C730440B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49FF1A-86ED-48AD-B99E-904F9ADB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4284E-74D1-4FC2-858A-9D665C2E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FD7F4F-E779-46CC-A800-E699993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Gesamtsystem</a:t>
            </a:r>
            <a:br>
              <a:rPr lang="de-DE" dirty="0"/>
            </a:br>
            <a:r>
              <a:rPr lang="de-DE" b="0" cap="none" dirty="0" err="1"/>
              <a:t>main.m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C3114C6-55E3-1F48-BE27-1D131EE8C0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9" b="1435"/>
          <a:stretch/>
        </p:blipFill>
        <p:spPr>
          <a:xfrm>
            <a:off x="2404306" y="1829519"/>
            <a:ext cx="6839410" cy="46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29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AB46D-0A64-45EC-B3FE-C730440B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49FF1A-86ED-48AD-B99E-904F9ADB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Turtlebot3 Simulation mit integriertem FF-Planer | Andrej Leber, Blerim Gashi / T1 / MAS |  WiSe 2021/22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4284E-74D1-4FC2-858A-9D665C2E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FD7F4F-E779-46CC-A800-E699993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Gesamtsystem</a:t>
            </a:r>
            <a:br>
              <a:rPr lang="de-DE" dirty="0"/>
            </a:br>
            <a:r>
              <a:rPr lang="de-DE" b="0" cap="none" dirty="0" err="1"/>
              <a:t>executePlan</a:t>
            </a:r>
            <a:r>
              <a:rPr lang="de-DE" b="0" cap="none" dirty="0"/>
              <a:t>()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38BAF2D-2C88-5247-A955-BA2A3D9D4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307" y="1853047"/>
            <a:ext cx="7375299" cy="457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27190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 fuer Praesentationen</Template>
  <TotalTime>0</TotalTime>
  <Words>497</Words>
  <Application>Microsoft Macintosh PowerPoint</Application>
  <PresentationFormat>Breitbild</PresentationFormat>
  <Paragraphs>112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Wingdings</vt:lpstr>
      <vt:lpstr>PPT_HHN_16x9_DE_02</vt:lpstr>
      <vt:lpstr>1_PPT_HHN_16x9_DE_02</vt:lpstr>
      <vt:lpstr>Architecture and Planing</vt:lpstr>
      <vt:lpstr>Agenda</vt:lpstr>
      <vt:lpstr>Zielsetzung</vt:lpstr>
      <vt:lpstr>Modellbeschreibung Turtlebot Simulation</vt:lpstr>
      <vt:lpstr>Modellbeschreibung Turtlebot Simulation</vt:lpstr>
      <vt:lpstr>Domain.pddl </vt:lpstr>
      <vt:lpstr>Problem.pddl </vt:lpstr>
      <vt:lpstr>Gesamtsystem main.m</vt:lpstr>
      <vt:lpstr>Gesamtsystem executePlan()</vt:lpstr>
      <vt:lpstr>Ergebnisvorstellung</vt:lpstr>
      <vt:lpstr>Fazit</vt:lpstr>
      <vt:lpstr>Ausblick</vt:lpstr>
      <vt:lpstr>PowerPoint-Präsentation</vt:lpstr>
    </vt:vector>
  </TitlesOfParts>
  <Company>Hochschule Heilbronn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and Planing</dc:title>
  <dc:creator>Blerim Gashi</dc:creator>
  <cp:lastModifiedBy>Andrej Leber</cp:lastModifiedBy>
  <cp:revision>25</cp:revision>
  <dcterms:created xsi:type="dcterms:W3CDTF">2022-02-14T23:35:04Z</dcterms:created>
  <dcterms:modified xsi:type="dcterms:W3CDTF">2022-02-18T13:28:28Z</dcterms:modified>
</cp:coreProperties>
</file>

<file path=docProps/thumbnail.jpeg>
</file>